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2" r:id="rId3"/>
    <p:sldId id="264" r:id="rId4"/>
    <p:sldId id="280" r:id="rId5"/>
    <p:sldId id="265" r:id="rId6"/>
    <p:sldId id="266" r:id="rId7"/>
    <p:sldId id="281" r:id="rId8"/>
    <p:sldId id="267" r:id="rId9"/>
    <p:sldId id="268" r:id="rId10"/>
    <p:sldId id="269" r:id="rId11"/>
    <p:sldId id="270" r:id="rId12"/>
    <p:sldId id="271" r:id="rId13"/>
    <p:sldId id="272" r:id="rId14"/>
    <p:sldId id="279" r:id="rId15"/>
    <p:sldId id="277" r:id="rId16"/>
    <p:sldId id="278" r:id="rId17"/>
    <p:sldId id="28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2F7D"/>
    <a:srgbClr val="C58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AFA2CD4-778C-4738-B9DB-CA8995A9F8B0}" type="datetimeFigureOut">
              <a:rPr lang="en-US"/>
              <a:pPr>
                <a:defRPr/>
              </a:pPr>
              <a:t>3/3/2016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B1DBB44-EDF1-4BCF-82C4-6476FE054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46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C7B363-1EEB-4634-BCC1-F25580F3FF1E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AA7BD1-5EAF-4E16-962F-9F71EFD49EB9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4F4923-C705-43AA-8BCA-822CEFC58BA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695035-D0B7-4F6E-9F85-B78DBC57D003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C8B7AE-85D3-4E09-BB8F-7919D88EF048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D74F37-8C26-4623-B5B2-530643C7D213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A3304-E48A-4EFA-A52A-BDB4DE2CA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6FB44-E796-45B4-B928-7EC2AC1EB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52D1B-88AE-482B-8CF3-93E3A8958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04921-EC14-41F3-8663-65AB382F8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E2690-4F0B-4561-A63F-96CA2293A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C42F55-BB12-465D-B710-B6AB09FD9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E1B00-EEC5-4014-8E89-F47F00BC6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C692C-4646-442D-BC5D-A6CBD9020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A6E57-644C-4C75-9B27-F89442792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DF872-08C6-45CB-83BB-05B7EAE1E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0FC44-0E1E-471A-941E-A91131136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F9DC5-BB66-4607-952A-640D52A98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A089F-C299-4F7D-8A8E-1950D7C16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5F271-8817-4743-91CA-BED93D796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20000">
              <a:srgbClr val="85C2FF"/>
            </a:gs>
            <a:gs pos="35001">
              <a:srgbClr val="C4D6EB"/>
            </a:gs>
            <a:gs pos="50000">
              <a:srgbClr val="FFEBFA"/>
            </a:gs>
            <a:gs pos="64999">
              <a:srgbClr val="C4D6EB"/>
            </a:gs>
            <a:gs pos="80000">
              <a:srgbClr val="85C2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0E4EBE1-DD9A-4566-9101-08987F154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legraph.co.uk/news/worldnews/europe/eu/10956140/Does-Germany-rule-your-world.html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00200"/>
            <a:ext cx="7848600" cy="1771650"/>
          </a:xfrm>
        </p:spPr>
        <p:txBody>
          <a:bodyPr/>
          <a:lstStyle/>
          <a:p>
            <a:pPr eaLnBrk="1" hangingPunct="1"/>
            <a:r>
              <a:rPr lang="en-US" sz="4000" b="1" u="sng" smtClean="0"/>
              <a:t>Economic Activity Levels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3105835"/>
            <a:ext cx="7162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/>
              <a:t>Bellwork</a:t>
            </a:r>
            <a:r>
              <a:rPr lang="en-US" sz="4400" dirty="0" smtClean="0"/>
              <a:t>:</a:t>
            </a:r>
          </a:p>
          <a:p>
            <a:r>
              <a:rPr lang="en-US" sz="4400" dirty="0" smtClean="0"/>
              <a:t>Write </a:t>
            </a:r>
            <a:r>
              <a:rPr lang="en-US" sz="4400" dirty="0"/>
              <a:t>three economic activities in your notes.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" descr="MC900432579[2]">
            <a:hlinkClick r:id="rId2" action="ppaction://hlinksldjump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05000" y="990600"/>
            <a:ext cx="5334000" cy="5334000"/>
          </a:xfrm>
        </p:spPr>
      </p:pic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sz="4000" b="1" u="sng" smtClean="0"/>
              <a:t>Economic Activity Levels: Pencil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3505200" cy="2743200"/>
          </a:xfrm>
        </p:spPr>
        <p:txBody>
          <a:bodyPr/>
          <a:lstStyle/>
          <a:p>
            <a:r>
              <a:rPr lang="en-US" sz="2400" dirty="0" smtClean="0"/>
              <a:t>Primary Level</a:t>
            </a:r>
          </a:p>
          <a:p>
            <a:pPr lvl="1"/>
            <a:r>
              <a:rPr lang="en-US" sz="2000" dirty="0" smtClean="0"/>
              <a:t>Resources needed to make a pencil:</a:t>
            </a:r>
          </a:p>
          <a:p>
            <a:pPr lvl="2"/>
            <a:r>
              <a:rPr lang="en-US" sz="1800" dirty="0" smtClean="0"/>
              <a:t>Wood</a:t>
            </a:r>
          </a:p>
          <a:p>
            <a:pPr lvl="2"/>
            <a:r>
              <a:rPr lang="en-US" sz="1800" dirty="0" smtClean="0"/>
              <a:t>Graphite (Lead)</a:t>
            </a:r>
          </a:p>
          <a:p>
            <a:pPr lvl="2"/>
            <a:r>
              <a:rPr lang="en-US" sz="1800" dirty="0" smtClean="0"/>
              <a:t>Rubber (Eraser)</a:t>
            </a:r>
          </a:p>
          <a:p>
            <a:pPr lvl="2"/>
            <a:r>
              <a:rPr lang="en-US" sz="1800" dirty="0" smtClean="0"/>
              <a:t>Metal</a:t>
            </a:r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5715000" y="91440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Secondary Level</a:t>
            </a:r>
          </a:p>
        </p:txBody>
      </p:sp>
      <p:sp>
        <p:nvSpPr>
          <p:cNvPr id="9222" name="Rectangle 11"/>
          <p:cNvSpPr>
            <a:spLocks noChangeArrowheads="1"/>
          </p:cNvSpPr>
          <p:nvPr/>
        </p:nvSpPr>
        <p:spPr bwMode="auto">
          <a:xfrm>
            <a:off x="533400" y="4572000"/>
            <a:ext cx="297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Tertiary Level</a:t>
            </a:r>
          </a:p>
        </p:txBody>
      </p:sp>
      <p:sp>
        <p:nvSpPr>
          <p:cNvPr id="9223" name="Rectangle 12"/>
          <p:cNvSpPr>
            <a:spLocks noChangeArrowheads="1"/>
          </p:cNvSpPr>
          <p:nvPr/>
        </p:nvSpPr>
        <p:spPr bwMode="auto">
          <a:xfrm>
            <a:off x="5638800" y="411480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Quaternary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41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41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C900432579[2]">
            <a:hlinkClick r:id="rId2" action="ppaction://hlinksldjump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05000" y="990600"/>
            <a:ext cx="5334000" cy="5334000"/>
          </a:xfrm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sz="4000" b="1" u="sng" smtClean="0"/>
              <a:t>Economic Activity Levels: Pencil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14400"/>
            <a:ext cx="2971800" cy="2743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Primary Level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Resources needed to make a pencil: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Wood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Graphite (Lead)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Rubber (Eraser)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Metal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638800" y="91440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Secondary Level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/>
              <a:t>Putting the different resources that make up the pencil together at the factory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04800" y="4114800"/>
            <a:ext cx="297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Tertiary Level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715000" y="411480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Quaternary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MC900432579[2]">
            <a:hlinkClick r:id="rId2" action="ppaction://hlinksldjump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05000" y="990600"/>
            <a:ext cx="5334000" cy="5334000"/>
          </a:xfrm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sz="4000" b="1" u="sng" smtClean="0"/>
              <a:t>Economic Activity Levels: Pencil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2971800" cy="2743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Primary Level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Resources needed to make a pencil: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Wood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Graphite (Lead)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Rubber (Eraser)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Metal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562600" y="91440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Secondary Level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/>
              <a:t>Putting the different resources that make up the pencil together at the factory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57200" y="4800600"/>
            <a:ext cx="297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Tertiary Level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/>
              <a:t>Selling the pencil to consumers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867400" y="411480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Quaternary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C900432579[2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05000" y="990600"/>
            <a:ext cx="5334000" cy="5334000"/>
          </a:xfrm>
        </p:spPr>
      </p:pic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sz="4000" b="1" u="sng" dirty="0" smtClean="0"/>
              <a:t>Economic Activity Levels: Pencil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2971800" cy="2743200"/>
          </a:xfrm>
        </p:spPr>
        <p:txBody>
          <a:bodyPr/>
          <a:lstStyle/>
          <a:p>
            <a:r>
              <a:rPr lang="en-US" sz="2000" dirty="0" smtClean="0"/>
              <a:t>Primary Level</a:t>
            </a:r>
          </a:p>
          <a:p>
            <a:pPr lvl="1"/>
            <a:r>
              <a:rPr lang="en-US" sz="1800" dirty="0" smtClean="0"/>
              <a:t>Natural Resources needed to make a pencil:</a:t>
            </a:r>
          </a:p>
          <a:p>
            <a:pPr lvl="2"/>
            <a:r>
              <a:rPr lang="en-US" sz="1600" dirty="0" smtClean="0"/>
              <a:t>Wood</a:t>
            </a:r>
          </a:p>
          <a:p>
            <a:pPr lvl="2"/>
            <a:r>
              <a:rPr lang="en-US" sz="1600" dirty="0" smtClean="0"/>
              <a:t>Graphite (Lead)</a:t>
            </a:r>
          </a:p>
          <a:p>
            <a:pPr lvl="2"/>
            <a:r>
              <a:rPr lang="en-US" sz="1600" dirty="0" smtClean="0"/>
              <a:t>Rubber (Eraser)</a:t>
            </a:r>
          </a:p>
          <a:p>
            <a:pPr lvl="2"/>
            <a:r>
              <a:rPr lang="en-US" sz="1600" dirty="0" smtClean="0"/>
              <a:t>Metal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486400" y="83820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Secondary Level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/>
              <a:t>Putting the different resources that make up the pencil together at the factory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33400" y="4572000"/>
            <a:ext cx="297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Tertiary Level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/>
              <a:t>Selling the pencil to consumers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715000" y="411480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Quaternary Level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/>
              <a:t>The CEO (leader) of the pencil company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/>
              <a:t>Researching and developing new types of pencils and better ways of making pencils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46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46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8263" y="3973513"/>
            <a:ext cx="4333875" cy="265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2075" y="687388"/>
            <a:ext cx="4310063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13075" y="914400"/>
          <a:ext cx="3700454" cy="198231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50227"/>
                <a:gridCol w="1850227"/>
              </a:tblGrid>
              <a:tr h="3489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PRIMARY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SECONDARY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165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106738" y="4222750"/>
          <a:ext cx="3657600" cy="198202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28800"/>
                <a:gridCol w="1828800"/>
              </a:tblGrid>
              <a:tr h="3571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TERTIARY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QUATERNARY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162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681413" y="231775"/>
          <a:ext cx="2209800" cy="41148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209800"/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FRONT</a:t>
                      </a:r>
                      <a:endParaRPr lang="en-US" b="1" dirty="0"/>
                    </a:p>
                  </a:txBody>
                  <a:tcPr anchor="ctr" anchorCtr="1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792538" y="3516313"/>
          <a:ext cx="2209800" cy="41148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209800"/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BACK</a:t>
                      </a:r>
                      <a:endParaRPr lang="en-US" b="1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Lumberjack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Peanut Farmers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Coal Miners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JIF Peanut Butter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Cheese Processors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Paper Manufacturers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Textile Manufacturing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Diamond Miners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Wheat Growers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Fishermen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Banana Growers</a:t>
            </a:r>
          </a:p>
        </p:txBody>
      </p:sp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4673600" y="171450"/>
            <a:ext cx="4013200" cy="645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600"/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Chicken Farmers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Gasoline Refiners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Motts Juices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Oil Drillers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Cattle Ranchers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Cotton Farmers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Fish Canneries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Frito-Lay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Dairy Farmers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Nestle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600" dirty="0"/>
              <a:t>Coca-Cola</a:t>
            </a:r>
          </a:p>
        </p:txBody>
      </p:sp>
    </p:spTree>
  </p:cSld>
  <p:clrMapOvr>
    <a:masterClrMapping/>
  </p:clrMapOvr>
  <p:transition advTm="42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4572000" cy="6858000"/>
          </a:xfrm>
          <a:noFill/>
        </p:spPr>
        <p:txBody>
          <a:bodyPr anchor="ctr" anchorCtr="1"/>
          <a:lstStyle/>
          <a:p>
            <a:pPr>
              <a:lnSpc>
                <a:spcPct val="80000"/>
              </a:lnSpc>
            </a:pPr>
            <a:r>
              <a:rPr lang="en-US" sz="2600" dirty="0" smtClean="0"/>
              <a:t>Electrician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Kroger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Bank of America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Stock Broker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Doctor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Tailor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Teacher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Fitness Instructor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President of GM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Bartender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Veterinarian</a:t>
            </a:r>
          </a:p>
        </p:txBody>
      </p:sp>
      <p:sp>
        <p:nvSpPr>
          <p:cNvPr id="15363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0"/>
            <a:ext cx="4572000" cy="6858000"/>
          </a:xfrm>
          <a:noFill/>
        </p:spPr>
        <p:txBody>
          <a:bodyPr anchor="ctr" anchorCtr="1"/>
          <a:lstStyle/>
          <a:p>
            <a:pPr>
              <a:lnSpc>
                <a:spcPct val="90000"/>
              </a:lnSpc>
            </a:pPr>
            <a:r>
              <a:rPr lang="en-US" sz="2400" dirty="0" smtClean="0"/>
              <a:t>Dry Cleaner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School Principal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CEO of Disney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Cancer Researcher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DNA Scientist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Nuclear Physicist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Document Librarian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NASA Researcher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White Collar Workers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Director of Personnel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Pet Store Worker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76400"/>
            <a:ext cx="8229600" cy="35814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Does Germany rule your world?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0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Terms:</a:t>
            </a:r>
          </a:p>
          <a:p>
            <a:pPr lvl="1"/>
            <a:r>
              <a:rPr lang="en-US" dirty="0" smtClean="0"/>
              <a:t>Export: Items that are made to be sold outside of the country they are made in.</a:t>
            </a:r>
          </a:p>
          <a:p>
            <a:pPr lvl="1"/>
            <a:r>
              <a:rPr lang="en-US" dirty="0" smtClean="0"/>
              <a:t>Import: Items brought in from another countries to be bought.</a:t>
            </a:r>
          </a:p>
          <a:p>
            <a:pPr lvl="1"/>
            <a:r>
              <a:rPr lang="en-US" dirty="0" smtClean="0"/>
              <a:t>Economy: How money and goods circulate.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Economic Activity Levels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54864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Economic Activities </a:t>
            </a:r>
            <a:r>
              <a:rPr lang="en-US" sz="3600" dirty="0" smtClean="0">
                <a:sym typeface="Wingdings" panose="05000000000000000000" pitchFamily="2" charset="2"/>
              </a:rPr>
              <a:t> any activity that creates a product that can be bought or sold. </a:t>
            </a:r>
          </a:p>
          <a:p>
            <a:pPr eaLnBrk="1" hangingPunct="1"/>
            <a:endParaRPr lang="en-US" sz="3600" dirty="0" smtClean="0">
              <a:sym typeface="Wingdings" panose="05000000000000000000" pitchFamily="2" charset="2"/>
            </a:endParaRPr>
          </a:p>
          <a:p>
            <a:pPr eaLnBrk="1" hangingPunct="1"/>
            <a:r>
              <a:rPr lang="en-US" sz="3600" dirty="0" smtClean="0">
                <a:sym typeface="Wingdings" panose="05000000000000000000" pitchFamily="2" charset="2"/>
              </a:rPr>
              <a:t>Example: Fishing</a:t>
            </a:r>
            <a:endParaRPr lang="en-US" sz="3600" dirty="0" smtClean="0"/>
          </a:p>
          <a:p>
            <a:pPr lvl="1" eaLnBrk="1" hangingPunct="1"/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levels of Economic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Countries can have up to four levels of economic activity, BUT not every country has all four.</a:t>
            </a:r>
          </a:p>
          <a:p>
            <a:r>
              <a:rPr lang="en-US" dirty="0" smtClean="0"/>
              <a:t>There </a:t>
            </a:r>
            <a:r>
              <a:rPr lang="en-US" dirty="0"/>
              <a:t>are four (4) levels of economic activities:</a:t>
            </a:r>
          </a:p>
          <a:p>
            <a:pPr lvl="1"/>
            <a:r>
              <a:rPr lang="en-US" dirty="0"/>
              <a:t>Primary</a:t>
            </a:r>
          </a:p>
          <a:p>
            <a:pPr lvl="1"/>
            <a:r>
              <a:rPr lang="en-US" dirty="0"/>
              <a:t>Secondary</a:t>
            </a:r>
          </a:p>
          <a:p>
            <a:pPr lvl="1"/>
            <a:r>
              <a:rPr lang="en-US" dirty="0"/>
              <a:t>Tertiary</a:t>
            </a:r>
          </a:p>
          <a:p>
            <a:pPr lvl="1"/>
            <a:r>
              <a:rPr lang="en-US" dirty="0"/>
              <a:t>Quaternary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213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Economic Activity Levels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800600" cy="54864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hlinkClick r:id="rId3" action="ppaction://hlinksldjump"/>
              </a:rPr>
              <a:t>Primary Level</a:t>
            </a:r>
            <a:endParaRPr lang="en-US" sz="2800" dirty="0" smtClean="0"/>
          </a:p>
          <a:p>
            <a:pPr lvl="1" eaLnBrk="1" hangingPunct="1"/>
            <a:r>
              <a:rPr lang="en-US" dirty="0" smtClean="0"/>
              <a:t>Economic activities that use the Earth’s natural resources</a:t>
            </a:r>
            <a:r>
              <a:rPr lang="en-US" dirty="0" smtClean="0"/>
              <a:t>. (Process of extracting natural resources)</a:t>
            </a:r>
          </a:p>
          <a:p>
            <a:pPr lvl="1" eaLnBrk="1" hangingPunct="1"/>
            <a:r>
              <a:rPr lang="en-US" dirty="0" smtClean="0"/>
              <a:t>Any country can extract their natural resources.</a:t>
            </a:r>
            <a:endParaRPr lang="en-US" dirty="0" smtClean="0"/>
          </a:p>
          <a:p>
            <a:pPr lvl="2" eaLnBrk="1" hangingPunct="1"/>
            <a:r>
              <a:rPr lang="en-US" sz="2800" dirty="0" smtClean="0"/>
              <a:t>Examples include farming, fishing, mining, oil drilling, etc</a:t>
            </a:r>
            <a:r>
              <a:rPr lang="en-US" sz="2800" dirty="0" smtClean="0"/>
              <a:t>.</a:t>
            </a:r>
          </a:p>
          <a:p>
            <a:pPr lvl="2" eaLnBrk="1" hangingPunct="1"/>
            <a:endParaRPr lang="en-US" sz="2000" dirty="0"/>
          </a:p>
          <a:p>
            <a:pPr lvl="2" eaLnBrk="1" hangingPunct="1"/>
            <a:endParaRPr lang="en-US" sz="2000" dirty="0" smtClean="0"/>
          </a:p>
        </p:txBody>
      </p:sp>
      <p:pic>
        <p:nvPicPr>
          <p:cNvPr id="12292" name="Picture 4" descr="eco farm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181600" y="1371600"/>
            <a:ext cx="3733800" cy="1992313"/>
          </a:xfrm>
          <a:noFill/>
        </p:spPr>
      </p:pic>
      <p:pic>
        <p:nvPicPr>
          <p:cNvPr id="12294" name="Picture 6" descr="eco fisherman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257800" y="3733800"/>
            <a:ext cx="3581400" cy="3001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Economic Activity Levels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4953000" cy="5410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hlinkClick r:id="rId3" action="ppaction://hlinksldjump"/>
              </a:rPr>
              <a:t>Secondary Level</a:t>
            </a:r>
            <a:endParaRPr lang="en-US" sz="2400" dirty="0" smtClean="0"/>
          </a:p>
          <a:p>
            <a:pPr lvl="1" eaLnBrk="1" hangingPunct="1"/>
            <a:r>
              <a:rPr lang="en-US" sz="2000" dirty="0" smtClean="0"/>
              <a:t>Economic activities that change primary materials into usable consumer products</a:t>
            </a:r>
            <a:r>
              <a:rPr lang="en-US" sz="2000" dirty="0" smtClean="0"/>
              <a:t>. </a:t>
            </a:r>
          </a:p>
          <a:p>
            <a:pPr lvl="1" eaLnBrk="1" hangingPunct="1"/>
            <a:r>
              <a:rPr lang="en-US" sz="2000" dirty="0" smtClean="0"/>
              <a:t>Adding value to a natural resources and creating products.</a:t>
            </a:r>
          </a:p>
          <a:p>
            <a:pPr lvl="1" eaLnBrk="1" hangingPunct="1"/>
            <a:r>
              <a:rPr lang="en-US" sz="2000" dirty="0" smtClean="0"/>
              <a:t>Example: Bottled Water</a:t>
            </a:r>
          </a:p>
          <a:p>
            <a:pPr lvl="1" eaLnBrk="1" hangingPunct="1"/>
            <a:endParaRPr lang="en-US" sz="2000" dirty="0" smtClean="0"/>
          </a:p>
          <a:p>
            <a:pPr lvl="2" eaLnBrk="1" hangingPunct="1"/>
            <a:r>
              <a:rPr lang="en-US" sz="1800" dirty="0" smtClean="0"/>
              <a:t>“Less developed” countries begin to manufacture products from primary industries.</a:t>
            </a:r>
          </a:p>
          <a:p>
            <a:pPr lvl="2" eaLnBrk="1" hangingPunct="1"/>
            <a:r>
              <a:rPr lang="en-US" sz="1800" dirty="0" smtClean="0"/>
              <a:t>Secondary industries mark an advancing economy in “less developed” countries.</a:t>
            </a:r>
          </a:p>
          <a:p>
            <a:pPr lvl="2" eaLnBrk="1" hangingPunct="1"/>
            <a:r>
              <a:rPr lang="en-US" sz="1800" dirty="0" smtClean="0"/>
              <a:t>“More developed” countries have a well established industrial base.</a:t>
            </a:r>
          </a:p>
        </p:txBody>
      </p:sp>
      <p:pic>
        <p:nvPicPr>
          <p:cNvPr id="5124" name="Content Placeholder 9" descr="eco tennis shoe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257800" y="4038600"/>
            <a:ext cx="3886200" cy="2660650"/>
          </a:xfrm>
          <a:noFill/>
        </p:spPr>
      </p:pic>
      <p:pic>
        <p:nvPicPr>
          <p:cNvPr id="5125" name="Picture 4" descr="eco sweatshop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218113" y="1447800"/>
            <a:ext cx="3925887" cy="25574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2800" dirty="0" smtClean="0"/>
              <a:t>Water Production- Is this a primary or secondary economic activity?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115300" cy="545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761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Economic Activity Levels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181100"/>
            <a:ext cx="4953000" cy="54102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hlinkClick r:id="rId3" action="ppaction://hlinksldjump"/>
              </a:rPr>
              <a:t>Tertiary Level</a:t>
            </a:r>
            <a:endParaRPr lang="en-US" sz="2400" dirty="0" smtClean="0"/>
          </a:p>
          <a:p>
            <a:pPr lvl="1" eaLnBrk="1" hangingPunct="1">
              <a:spcBef>
                <a:spcPct val="50000"/>
              </a:spcBef>
            </a:pPr>
            <a:r>
              <a:rPr lang="en-US" sz="2000" dirty="0" smtClean="0"/>
              <a:t>Providing professional services and the services required to distribute the products.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000" dirty="0" smtClean="0"/>
              <a:t>Example: Kroger sells you and I bottled water. </a:t>
            </a:r>
            <a:endParaRPr lang="en-US" sz="2000" dirty="0" smtClean="0"/>
          </a:p>
          <a:p>
            <a:pPr lvl="1" eaLnBrk="1" hangingPunct="1">
              <a:spcBef>
                <a:spcPct val="50000"/>
              </a:spcBef>
            </a:pPr>
            <a:r>
              <a:rPr lang="en-US" sz="2000" dirty="0" smtClean="0"/>
              <a:t>provide </a:t>
            </a:r>
            <a:r>
              <a:rPr lang="en-US" sz="2000" dirty="0" smtClean="0"/>
              <a:t>services to primary, secondary industries, communities and individual consumers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000" dirty="0" smtClean="0"/>
              <a:t>Found in countries where economies have reached a stage where selling a product or a service is a major part of the economy.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000" dirty="0" smtClean="0"/>
              <a:t>These are generally found in “more developed” economies.</a:t>
            </a:r>
          </a:p>
        </p:txBody>
      </p:sp>
      <p:pic>
        <p:nvPicPr>
          <p:cNvPr id="6150" name="Picture 4" descr="eco bik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038600"/>
            <a:ext cx="2798763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5" descr="eco Banki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1371600"/>
            <a:ext cx="23844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Economic Activity Levels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52617"/>
            <a:ext cx="5257800" cy="54102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hlinkClick r:id="rId3" action="ppaction://hlinksldjump"/>
              </a:rPr>
              <a:t>Quaternary Level</a:t>
            </a:r>
            <a:endParaRPr lang="en-US" sz="2400" dirty="0" smtClean="0"/>
          </a:p>
          <a:p>
            <a:pPr lvl="1" eaLnBrk="1" hangingPunct="1">
              <a:spcBef>
                <a:spcPct val="50000"/>
              </a:spcBef>
            </a:pPr>
            <a:r>
              <a:rPr lang="en-US" sz="2000" dirty="0" smtClean="0"/>
              <a:t>Process of STUDYING product research and improving on its production.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000" dirty="0" smtClean="0"/>
              <a:t>Example: Aquafina uses data from a research lab to increase their products purity.</a:t>
            </a:r>
            <a:endParaRPr lang="en-US" sz="2000" dirty="0" smtClean="0"/>
          </a:p>
          <a:p>
            <a:pPr lvl="1" eaLnBrk="1" hangingPunct="1">
              <a:spcBef>
                <a:spcPct val="50000"/>
              </a:spcBef>
            </a:pPr>
            <a:r>
              <a:rPr lang="en-US" sz="2000" dirty="0" smtClean="0"/>
              <a:t>Economies </a:t>
            </a:r>
            <a:r>
              <a:rPr lang="en-US" sz="2000" dirty="0" smtClean="0"/>
              <a:t>have reached the technological level.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000" dirty="0" smtClean="0"/>
              <a:t>People are involved in jobs such as information research, management and administration and have a mass consumption of goods and services.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000" dirty="0" smtClean="0"/>
              <a:t>Found in countries with the highest level of economic development</a:t>
            </a:r>
          </a:p>
        </p:txBody>
      </p:sp>
      <p:pic>
        <p:nvPicPr>
          <p:cNvPr id="7172" name="Picture 5" descr="eco researc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1295400"/>
            <a:ext cx="2819400" cy="241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4" descr="eco genetic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3810000"/>
            <a:ext cx="1676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2061</TotalTime>
  <Words>674</Words>
  <Application>Microsoft Office PowerPoint</Application>
  <PresentationFormat>On-screen Show (4:3)</PresentationFormat>
  <Paragraphs>152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Economic Activity Levels</vt:lpstr>
      <vt:lpstr>Vocabulary</vt:lpstr>
      <vt:lpstr>Economic Activity Levels</vt:lpstr>
      <vt:lpstr>Four levels of Economic Activity</vt:lpstr>
      <vt:lpstr>Economic Activity Levels</vt:lpstr>
      <vt:lpstr>Economic Activity Levels</vt:lpstr>
      <vt:lpstr>Water Production- Is this a primary or secondary economic activity?</vt:lpstr>
      <vt:lpstr>Economic Activity Levels</vt:lpstr>
      <vt:lpstr>Economic Activity Levels</vt:lpstr>
      <vt:lpstr>Economic Activity Levels: Pencil</vt:lpstr>
      <vt:lpstr>Economic Activity Levels: Pencil</vt:lpstr>
      <vt:lpstr>Economic Activity Levels: Pencil</vt:lpstr>
      <vt:lpstr>Economic Activity Levels: Pencil</vt:lpstr>
      <vt:lpstr>PowerPoint Presentation</vt:lpstr>
      <vt:lpstr>PowerPoint Presentation</vt:lpstr>
      <vt:lpstr>PowerPoint Presentation</vt:lpstr>
      <vt:lpstr>Does Germany rule your world? </vt:lpstr>
    </vt:vector>
  </TitlesOfParts>
  <Company>CyFair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Notes</dc:title>
  <dc:creator>admin</dc:creator>
  <cp:lastModifiedBy>Ousley, Maria</cp:lastModifiedBy>
  <cp:revision>44</cp:revision>
  <dcterms:created xsi:type="dcterms:W3CDTF">2008-10-02T13:40:10Z</dcterms:created>
  <dcterms:modified xsi:type="dcterms:W3CDTF">2016-03-03T14:02:34Z</dcterms:modified>
</cp:coreProperties>
</file>